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66" r:id="rId3"/>
    <p:sldId id="264" r:id="rId4"/>
    <p:sldId id="272" r:id="rId5"/>
    <p:sldId id="282" r:id="rId6"/>
    <p:sldId id="276" r:id="rId7"/>
    <p:sldId id="265" r:id="rId8"/>
    <p:sldId id="271" r:id="rId9"/>
    <p:sldId id="278" r:id="rId10"/>
    <p:sldId id="279" r:id="rId11"/>
    <p:sldId id="263" r:id="rId12"/>
    <p:sldId id="267" r:id="rId13"/>
    <p:sldId id="280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Benford's Distribution</a:t>
            </a:r>
          </a:p>
        </c:rich>
      </c:tx>
      <c:layout>
        <c:manualLayout>
          <c:xMode val="edge"/>
          <c:yMode val="edge"/>
          <c:x val="0.32075471698113206"/>
          <c:y val="1.957585644371941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3251942286348501E-2"/>
          <c:y val="0.12234910277324633"/>
          <c:w val="0.9156492785793563"/>
          <c:h val="0.81076672104404568"/>
        </c:manualLayout>
      </c:layout>
      <c:lineChart>
        <c:grouping val="standard"/>
        <c:varyColors val="0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none"/>
          </c:marker>
          <c:val>
            <c:numRef>
              <c:f>Fraud!$U$1023:$AC$1023</c:f>
              <c:numCache>
                <c:formatCode>0.00%</c:formatCode>
                <c:ptCount val="9"/>
                <c:pt idx="0">
                  <c:v>0.27156862745098037</c:v>
                </c:pt>
                <c:pt idx="1">
                  <c:v>0.16274509803921569</c:v>
                </c:pt>
                <c:pt idx="2">
                  <c:v>0.11862745098039215</c:v>
                </c:pt>
                <c:pt idx="3">
                  <c:v>0.1284313725490196</c:v>
                </c:pt>
                <c:pt idx="4">
                  <c:v>0.10686274509803921</c:v>
                </c:pt>
                <c:pt idx="5">
                  <c:v>7.7450980392156865E-2</c:v>
                </c:pt>
                <c:pt idx="6">
                  <c:v>4.8039215686274513E-2</c:v>
                </c:pt>
                <c:pt idx="7">
                  <c:v>4.2156862745098042E-2</c:v>
                </c:pt>
                <c:pt idx="8">
                  <c:v>4.4117647058823532E-2</c:v>
                </c:pt>
              </c:numCache>
            </c:numRef>
          </c:val>
          <c:smooth val="0"/>
        </c:ser>
        <c:ser>
          <c:idx val="1"/>
          <c:order val="1"/>
          <c:spPr>
            <a:ln w="12700">
              <a:solidFill>
                <a:srgbClr val="FF00FF"/>
              </a:solidFill>
              <a:prstDash val="solid"/>
            </a:ln>
          </c:spPr>
          <c:marker>
            <c:symbol val="none"/>
          </c:marker>
          <c:val>
            <c:numRef>
              <c:f>Fraud!$U$1024:$AC$1024</c:f>
              <c:numCache>
                <c:formatCode>General</c:formatCode>
                <c:ptCount val="9"/>
              </c:numCache>
            </c:numRef>
          </c:val>
          <c:smooth val="0"/>
        </c:ser>
        <c:ser>
          <c:idx val="2"/>
          <c:order val="2"/>
          <c:spPr>
            <a:ln w="12700">
              <a:solidFill>
                <a:srgbClr val="FFFF00"/>
              </a:solidFill>
              <a:prstDash val="solid"/>
            </a:ln>
          </c:spPr>
          <c:marker>
            <c:symbol val="none"/>
          </c:marker>
          <c:val>
            <c:numRef>
              <c:f>Fraud!$U$1025:$AC$1025</c:f>
              <c:numCache>
                <c:formatCode>0.00%</c:formatCode>
                <c:ptCount val="9"/>
                <c:pt idx="0">
                  <c:v>0.3010299956639812</c:v>
                </c:pt>
                <c:pt idx="1">
                  <c:v>0.17609125905568124</c:v>
                </c:pt>
                <c:pt idx="2">
                  <c:v>0.12493873660829993</c:v>
                </c:pt>
                <c:pt idx="3">
                  <c:v>9.691001300805642E-2</c:v>
                </c:pt>
                <c:pt idx="4">
                  <c:v>7.9181246047624818E-2</c:v>
                </c:pt>
                <c:pt idx="5">
                  <c:v>6.6946789630613221E-2</c:v>
                </c:pt>
                <c:pt idx="6">
                  <c:v>5.7991946977686733E-2</c:v>
                </c:pt>
                <c:pt idx="7">
                  <c:v>5.1152522447381291E-2</c:v>
                </c:pt>
                <c:pt idx="8">
                  <c:v>4.5757490560675143E-2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9427448"/>
        <c:axId val="179427840"/>
      </c:lineChart>
      <c:catAx>
        <c:axId val="179427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9427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942784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942744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Benford's Distribution</a:t>
            </a:r>
          </a:p>
        </c:rich>
      </c:tx>
      <c:layout>
        <c:manualLayout>
          <c:xMode val="edge"/>
          <c:yMode val="edge"/>
          <c:x val="0.37069922308546061"/>
          <c:y val="1.957585644371941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3251942286348501E-2"/>
          <c:y val="0.12234910277324633"/>
          <c:w val="0.9156492785793563"/>
          <c:h val="0.81076672104404568"/>
        </c:manualLayout>
      </c:layout>
      <c:lineChart>
        <c:grouping val="standard"/>
        <c:varyColors val="0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none"/>
          </c:marker>
          <c:val>
            <c:numRef>
              <c:f>Clean!$Y$330:$AG$330</c:f>
              <c:numCache>
                <c:formatCode>0.00%</c:formatCode>
                <c:ptCount val="9"/>
                <c:pt idx="0">
                  <c:v>0.3058103975535168</c:v>
                </c:pt>
                <c:pt idx="1">
                  <c:v>0.13149847094801223</c:v>
                </c:pt>
                <c:pt idx="2">
                  <c:v>0.14678899082568808</c:v>
                </c:pt>
                <c:pt idx="3">
                  <c:v>6.7278287461773695E-2</c:v>
                </c:pt>
                <c:pt idx="4">
                  <c:v>7.64525993883792E-2</c:v>
                </c:pt>
                <c:pt idx="5">
                  <c:v>5.8103975535168197E-2</c:v>
                </c:pt>
                <c:pt idx="6">
                  <c:v>7.0336391437308868E-2</c:v>
                </c:pt>
                <c:pt idx="7">
                  <c:v>4.2813455657492352E-2</c:v>
                </c:pt>
                <c:pt idx="8">
                  <c:v>0.10091743119266056</c:v>
                </c:pt>
              </c:numCache>
            </c:numRef>
          </c:val>
          <c:smooth val="0"/>
        </c:ser>
        <c:ser>
          <c:idx val="1"/>
          <c:order val="1"/>
          <c:spPr>
            <a:ln w="12700">
              <a:solidFill>
                <a:srgbClr val="FF00FF"/>
              </a:solidFill>
              <a:prstDash val="solid"/>
            </a:ln>
          </c:spPr>
          <c:marker>
            <c:symbol val="none"/>
          </c:marker>
          <c:val>
            <c:numRef>
              <c:f>Clean!$Y$331:$AG$331</c:f>
              <c:numCache>
                <c:formatCode>General</c:formatCode>
                <c:ptCount val="9"/>
              </c:numCache>
            </c:numRef>
          </c:val>
          <c:smooth val="0"/>
        </c:ser>
        <c:ser>
          <c:idx val="2"/>
          <c:order val="2"/>
          <c:spPr>
            <a:ln w="12700">
              <a:solidFill>
                <a:srgbClr val="FFFF00"/>
              </a:solidFill>
              <a:prstDash val="solid"/>
            </a:ln>
          </c:spPr>
          <c:marker>
            <c:symbol val="none"/>
          </c:marker>
          <c:val>
            <c:numRef>
              <c:f>Clean!$Y$332:$AG$332</c:f>
              <c:numCache>
                <c:formatCode>0.00%</c:formatCode>
                <c:ptCount val="9"/>
                <c:pt idx="0">
                  <c:v>0.3010299956639812</c:v>
                </c:pt>
                <c:pt idx="1">
                  <c:v>0.17609125905568124</c:v>
                </c:pt>
                <c:pt idx="2">
                  <c:v>0.12493873660829993</c:v>
                </c:pt>
                <c:pt idx="3">
                  <c:v>9.691001300805642E-2</c:v>
                </c:pt>
                <c:pt idx="4">
                  <c:v>7.9181246047624818E-2</c:v>
                </c:pt>
                <c:pt idx="5">
                  <c:v>6.6946789630613221E-2</c:v>
                </c:pt>
                <c:pt idx="6">
                  <c:v>5.7991946977686733E-2</c:v>
                </c:pt>
                <c:pt idx="7">
                  <c:v>5.1152522447381291E-2</c:v>
                </c:pt>
                <c:pt idx="8">
                  <c:v>4.5757490560675143E-2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9424704"/>
        <c:axId val="222817888"/>
      </c:lineChart>
      <c:catAx>
        <c:axId val="17942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2817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281788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9424704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D3F5-691C-4B9E-81FD-43554480076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231-ED3B-4594-A403-4A3AA13A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3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D3F5-691C-4B9E-81FD-43554480076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231-ED3B-4594-A403-4A3AA13A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D3F5-691C-4B9E-81FD-43554480076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231-ED3B-4594-A403-4A3AA13A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7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D3F5-691C-4B9E-81FD-43554480076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231-ED3B-4594-A403-4A3AA13A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1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D3F5-691C-4B9E-81FD-43554480076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231-ED3B-4594-A403-4A3AA13A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3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D3F5-691C-4B9E-81FD-43554480076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231-ED3B-4594-A403-4A3AA13A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3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D3F5-691C-4B9E-81FD-43554480076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231-ED3B-4594-A403-4A3AA13A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1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D3F5-691C-4B9E-81FD-43554480076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231-ED3B-4594-A403-4A3AA13A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9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D3F5-691C-4B9E-81FD-43554480076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231-ED3B-4594-A403-4A3AA13A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1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D3F5-691C-4B9E-81FD-43554480076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231-ED3B-4594-A403-4A3AA13A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14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D3F5-691C-4B9E-81FD-43554480076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231-ED3B-4594-A403-4A3AA13A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4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EA0D3F5-691C-4B9E-81FD-43554480076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E6D4231-ED3B-4594-A403-4A3AA13AA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01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Fraud and Auditing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69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Benford’s</a:t>
            </a:r>
            <a:r>
              <a:rPr lang="en-US" dirty="0" smtClean="0"/>
              <a:t>    Law 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IMO, It is NOT a good detection tool</a:t>
            </a:r>
          </a:p>
        </p:txBody>
      </p:sp>
    </p:spTree>
    <p:extLst>
      <p:ext uri="{BB962C8B-B14F-4D97-AF65-F5344CB8AC3E}">
        <p14:creationId xmlns:p14="http://schemas.microsoft.com/office/powerpoint/2010/main" val="285305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Benford’s</a:t>
            </a:r>
            <a:r>
              <a:rPr lang="en-US" dirty="0" smtClean="0"/>
              <a:t>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much variance does it take for you to be 80% sure that you have a Fraud?</a:t>
            </a:r>
          </a:p>
          <a:p>
            <a:r>
              <a:rPr lang="en-US" sz="3200" dirty="0" smtClean="0"/>
              <a:t>Why does </a:t>
            </a:r>
            <a:r>
              <a:rPr lang="en-US" sz="3200" dirty="0" err="1" smtClean="0"/>
              <a:t>Benford’s</a:t>
            </a:r>
            <a:r>
              <a:rPr lang="en-US" sz="3200" dirty="0" smtClean="0"/>
              <a:t> appear to work?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6512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Benford’s</a:t>
            </a:r>
            <a:r>
              <a:rPr lang="en-US" dirty="0" smtClean="0"/>
              <a:t> Distribution -Same Org,</a:t>
            </a:r>
            <a:br>
              <a:rPr lang="en-US" dirty="0" smtClean="0"/>
            </a:br>
            <a:r>
              <a:rPr lang="en-US" dirty="0" smtClean="0"/>
              <a:t>Different Time</a:t>
            </a:r>
            <a:br>
              <a:rPr lang="en-US" dirty="0" smtClean="0"/>
            </a:br>
            <a:r>
              <a:rPr lang="en-US" dirty="0" smtClean="0"/>
              <a:t>(by 6 months)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Chart 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Chart 1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13306479"/>
              </p:ext>
            </p:extLst>
          </p:nvPr>
        </p:nvGraphicFramePr>
        <p:xfrm>
          <a:off x="3867150" y="1930400"/>
          <a:ext cx="3475038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27198676"/>
              </p:ext>
            </p:extLst>
          </p:nvPr>
        </p:nvGraphicFramePr>
        <p:xfrm>
          <a:off x="7818438" y="1930400"/>
          <a:ext cx="3475037" cy="4024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5062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 /</a:t>
            </a:r>
            <a:br>
              <a:rPr lang="en-US" dirty="0" smtClean="0"/>
            </a:br>
            <a:r>
              <a:rPr lang="en-US" dirty="0" smtClean="0"/>
              <a:t>Deep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Effective Now</a:t>
            </a:r>
          </a:p>
          <a:p>
            <a:r>
              <a:rPr lang="en-US" sz="3200" dirty="0" smtClean="0"/>
              <a:t>More Effective in the Future</a:t>
            </a:r>
          </a:p>
        </p:txBody>
      </p:sp>
    </p:spTree>
    <p:extLst>
      <p:ext uri="{BB962C8B-B14F-4D97-AF65-F5344CB8AC3E}">
        <p14:creationId xmlns:p14="http://schemas.microsoft.com/office/powerpoint/2010/main" val="2345887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dirty="0" err="1" smtClean="0"/>
              <a:t>Preguntas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err="1" smtClean="0"/>
              <a:t>Fragen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05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Certified Fraud Examiner (CFE)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40BAD2"/>
              </a:buClr>
            </a:pPr>
            <a:r>
              <a:rPr lang="en-US" sz="32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Fraud Prevention &amp; Detection</a:t>
            </a:r>
          </a:p>
          <a:p>
            <a:pPr lvl="0">
              <a:buClr>
                <a:srgbClr val="40BAD2"/>
              </a:buClr>
            </a:pPr>
            <a:r>
              <a:rPr lang="en-US" sz="32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Academic &amp; Experience</a:t>
            </a:r>
          </a:p>
          <a:p>
            <a:r>
              <a:rPr lang="en-US" sz="3200" dirty="0" smtClean="0"/>
              <a:t>High Moral Character</a:t>
            </a:r>
          </a:p>
          <a:p>
            <a:r>
              <a:rPr lang="en-US" sz="3200" dirty="0" smtClean="0"/>
              <a:t>Pass CFE examination</a:t>
            </a:r>
          </a:p>
          <a:p>
            <a:r>
              <a:rPr lang="en-US" sz="3200" dirty="0" smtClean="0"/>
              <a:t>CPE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929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Fraud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Risk Assessment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9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 Risk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Think about what can go wrong</a:t>
            </a:r>
          </a:p>
          <a:p>
            <a:r>
              <a:rPr lang="en-US" sz="3200" dirty="0" smtClean="0"/>
              <a:t>Analytical Reviews</a:t>
            </a:r>
          </a:p>
          <a:p>
            <a:r>
              <a:rPr lang="en-US" sz="3200" dirty="0" smtClean="0"/>
              <a:t>Look for </a:t>
            </a:r>
            <a:r>
              <a:rPr lang="en-US" sz="3200" dirty="0"/>
              <a:t>N</a:t>
            </a:r>
            <a:r>
              <a:rPr lang="en-US" sz="3200" dirty="0" smtClean="0"/>
              <a:t>egative Trends</a:t>
            </a:r>
          </a:p>
          <a:p>
            <a:r>
              <a:rPr lang="en-US" sz="3200" dirty="0" smtClean="0"/>
              <a:t>Look for Extremely High Performance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624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Common Fraud Schemes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7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Fraud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Credit Cards</a:t>
            </a:r>
          </a:p>
          <a:p>
            <a:r>
              <a:rPr lang="en-US" sz="3200" dirty="0" smtClean="0"/>
              <a:t>Thief of Cash</a:t>
            </a:r>
          </a:p>
          <a:p>
            <a:r>
              <a:rPr lang="en-US" sz="3200" dirty="0" smtClean="0"/>
              <a:t>Expense Reports</a:t>
            </a:r>
          </a:p>
          <a:p>
            <a:r>
              <a:rPr lang="en-US" sz="3200" dirty="0" smtClean="0"/>
              <a:t>Look for </a:t>
            </a:r>
            <a:r>
              <a:rPr lang="en-US" sz="3200" dirty="0"/>
              <a:t>N</a:t>
            </a:r>
            <a:r>
              <a:rPr lang="en-US" sz="3200" dirty="0" smtClean="0"/>
              <a:t>egative Trends</a:t>
            </a:r>
          </a:p>
          <a:p>
            <a:r>
              <a:rPr lang="en-US" sz="3200" dirty="0" smtClean="0"/>
              <a:t>Refunds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3452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Analysis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Techiques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1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Deviation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syque.com/quality_tools/toolbook/Variation/Image375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50" y="1462088"/>
            <a:ext cx="5486400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642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/ Expense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Revenue Falling</a:t>
            </a:r>
          </a:p>
          <a:p>
            <a:r>
              <a:rPr lang="en-US" sz="3200" dirty="0" smtClean="0"/>
              <a:t>Expenses Rising</a:t>
            </a:r>
          </a:p>
        </p:txBody>
      </p:sp>
    </p:spTree>
    <p:extLst>
      <p:ext uri="{BB962C8B-B14F-4D97-AF65-F5344CB8AC3E}">
        <p14:creationId xmlns:p14="http://schemas.microsoft.com/office/powerpoint/2010/main" val="171955147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181</TotalTime>
  <Words>141</Words>
  <Application>Microsoft Office PowerPoint</Application>
  <PresentationFormat>Widescreen</PresentationFormat>
  <Paragraphs>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Corbel</vt:lpstr>
      <vt:lpstr>Wingdings 2</vt:lpstr>
      <vt:lpstr>Frame</vt:lpstr>
      <vt:lpstr>Fraud and Auditing</vt:lpstr>
      <vt:lpstr>Certified Fraud Examiner (CFE)</vt:lpstr>
      <vt:lpstr>Fraud Risk Assessment</vt:lpstr>
      <vt:lpstr>Fraud Risk Assessment</vt:lpstr>
      <vt:lpstr>Common Fraud Schemes</vt:lpstr>
      <vt:lpstr>Common Fraud Schemes</vt:lpstr>
      <vt:lpstr>Data Analysis Techiques</vt:lpstr>
      <vt:lpstr>Standard Deviation</vt:lpstr>
      <vt:lpstr>Revenue / Expense Trends</vt:lpstr>
      <vt:lpstr>Benford’s    Law (?)</vt:lpstr>
      <vt:lpstr>Benford’s Questions</vt:lpstr>
      <vt:lpstr>Benford’s Distribution -Same Org, Different Time (by 6 months)</vt:lpstr>
      <vt:lpstr>Big Data / Deep Analysis</vt:lpstr>
      <vt:lpstr>Questions? Preguntas? Fragen?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CFEs and Fraud Investigation</dc:title>
  <dc:creator>Mike</dc:creator>
  <cp:lastModifiedBy>Mike</cp:lastModifiedBy>
  <cp:revision>16</cp:revision>
  <dcterms:created xsi:type="dcterms:W3CDTF">2015-04-09T02:31:58Z</dcterms:created>
  <dcterms:modified xsi:type="dcterms:W3CDTF">2015-04-14T22:52:16Z</dcterms:modified>
</cp:coreProperties>
</file>